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343" r:id="rId8"/>
    <p:sldId id="340" r:id="rId9"/>
    <p:sldId id="344" r:id="rId10"/>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1" d="100"/>
          <a:sy n="91" d="100"/>
        </p:scale>
        <p:origin x="1536"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CF449A5-B2EE-5AF2-784E-11A8337574E4}"/>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18C2094-C483-97E4-E839-7CDAFC7E61C1}"/>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3/30/2025 am</a:t>
            </a:r>
          </a:p>
        </p:txBody>
      </p:sp>
      <p:sp>
        <p:nvSpPr>
          <p:cNvPr id="4" name="Footer Placeholder 3">
            <a:extLst>
              <a:ext uri="{FF2B5EF4-FFF2-40B4-BE49-F238E27FC236}">
                <a16:creationId xmlns:a16="http://schemas.microsoft.com/office/drawing/2014/main" id="{AB178EE2-F91B-765C-5414-F60D8ED66A49}"/>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F5E10A99-B3C4-833C-D53A-7EF68C08AAC6}"/>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D654D1B0-26E0-4136-9FE6-F52D5A4C7E9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514750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3/30/2025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98FF3E4F-0614-47C4-BD73-5CE84CE1DDFE}" type="slidenum">
              <a:rPr lang="en-US" smtClean="0"/>
              <a:t>‹#›</a:t>
            </a:fld>
            <a:endParaRPr lang="en-US"/>
          </a:p>
        </p:txBody>
      </p:sp>
    </p:spTree>
    <p:extLst>
      <p:ext uri="{BB962C8B-B14F-4D97-AF65-F5344CB8AC3E}">
        <p14:creationId xmlns:p14="http://schemas.microsoft.com/office/powerpoint/2010/main" val="144282503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Glendol McClure, Washington Street Church of Christ, presented February 2, 2025 [original title “Let This Mind Be In You”]</a:t>
            </a:r>
          </a:p>
          <a:p>
            <a:endParaRPr lang="en-US" b="0" dirty="0"/>
          </a:p>
          <a:p>
            <a:r>
              <a:rPr lang="en-US" b="1" dirty="0"/>
              <a:t>Philippians 2:1-11</a:t>
            </a:r>
            <a:r>
              <a:rPr lang="en-US" dirty="0"/>
              <a:t> – “1 If there is therefore any exhortation in Christ, if any consolation of love, if any fellowship of the Spirit, if any tender mercies and compassions, 2 make full my joy, that ye be of the same mind, having the same love, being of one accord, of one mind; 3 (doing) nothing through faction or through vainglory, but in lowliness of mind each counting other better than himself; 4 not looking each of you to his own things, but each of you also to the things of others. 5 </a:t>
            </a:r>
            <a:r>
              <a:rPr lang="en-US" b="1" dirty="0"/>
              <a:t>Have this mind in you, which was also in Christ Jesus</a:t>
            </a:r>
            <a:r>
              <a:rPr lang="en-US" dirty="0"/>
              <a:t>: 6 who, existing in the form of God, counted not the being on an equality with God a thing to be grasped, 7 but emptied himself, taking the form of a servant, being made in the likeness of men; 8 and being found in fashion as a man, he humbled himself, becoming obedient (even) unto death, yea, the death of the cross. 9 Wherefore also God highly exalted him, and gave unto him the name which is above every name; 10 that in the name of Jesus every knee should bow, of (things) in heaven and (things) on earth and (things) under the earth, 11 and that every tongue should confess that Jesus Christ is Lord, to the glory of God the Father.” (</a:t>
            </a:r>
            <a:r>
              <a:rPr lang="en-US" b="1" dirty="0"/>
              <a:t>ASV</a:t>
            </a:r>
            <a:r>
              <a:rPr lang="en-US" dirty="0"/>
              <a:t>)</a:t>
            </a:r>
          </a:p>
        </p:txBody>
      </p:sp>
      <p:sp>
        <p:nvSpPr>
          <p:cNvPr id="4" name="Slide Number Placeholder 3"/>
          <p:cNvSpPr>
            <a:spLocks noGrp="1"/>
          </p:cNvSpPr>
          <p:nvPr>
            <p:ph type="sldNum" sz="quarter" idx="5"/>
          </p:nvPr>
        </p:nvSpPr>
        <p:spPr/>
        <p:txBody>
          <a:bodyPr/>
          <a:lstStyle/>
          <a:p>
            <a:fld id="{98FF3E4F-0614-47C4-BD73-5CE84CE1DDFE}" type="slidenum">
              <a:rPr lang="en-US" smtClean="0"/>
              <a:t>1</a:t>
            </a:fld>
            <a:endParaRPr lang="en-US"/>
          </a:p>
        </p:txBody>
      </p:sp>
      <p:sp>
        <p:nvSpPr>
          <p:cNvPr id="5" name="Date Placeholder 4">
            <a:extLst>
              <a:ext uri="{FF2B5EF4-FFF2-40B4-BE49-F238E27FC236}">
                <a16:creationId xmlns:a16="http://schemas.microsoft.com/office/drawing/2014/main" id="{54E7BF39-4E30-1123-A6B0-EED27876AC32}"/>
              </a:ext>
            </a:extLst>
          </p:cNvPr>
          <p:cNvSpPr>
            <a:spLocks noGrp="1"/>
          </p:cNvSpPr>
          <p:nvPr>
            <p:ph type="dt" idx="1"/>
          </p:nvPr>
        </p:nvSpPr>
        <p:spPr/>
        <p:txBody>
          <a:bodyPr/>
          <a:lstStyle/>
          <a:p>
            <a:r>
              <a:rPr lang="en-US"/>
              <a:t>3/30/2025 am</a:t>
            </a:r>
          </a:p>
        </p:txBody>
      </p:sp>
      <p:sp>
        <p:nvSpPr>
          <p:cNvPr id="6" name="Footer Placeholder 5">
            <a:extLst>
              <a:ext uri="{FF2B5EF4-FFF2-40B4-BE49-F238E27FC236}">
                <a16:creationId xmlns:a16="http://schemas.microsoft.com/office/drawing/2014/main" id="{9FCDC373-6D94-04D9-7931-FDC37F37F1A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731058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1:14</a:t>
            </a:r>
            <a:r>
              <a:rPr lang="en-US" dirty="0"/>
              <a:t> – “And </a:t>
            </a:r>
            <a:r>
              <a:rPr lang="en-US" b="1" dirty="0"/>
              <a:t>the Word became flesh</a:t>
            </a:r>
            <a:r>
              <a:rPr lang="en-US" dirty="0"/>
              <a:t> and dwelt among us, and we have seen his glory, glory as of the only Son from the Father, full of grace and truth.”</a:t>
            </a:r>
          </a:p>
          <a:p>
            <a:endParaRPr lang="en-US" dirty="0"/>
          </a:p>
          <a:p>
            <a:r>
              <a:rPr lang="en-US" b="1" dirty="0"/>
              <a:t>Galatians 4:4-5</a:t>
            </a:r>
            <a:r>
              <a:rPr lang="en-US" dirty="0"/>
              <a:t> – “4 But when the fullness of time had come, </a:t>
            </a:r>
            <a:r>
              <a:rPr lang="en-US" b="1" dirty="0"/>
              <a:t>God sent forth his Son</a:t>
            </a:r>
            <a:r>
              <a:rPr lang="en-US" dirty="0"/>
              <a:t>, born of woman, born under the law, 5 to redeem those who were under the law, so that we might receive adoption as sons.”</a:t>
            </a:r>
          </a:p>
          <a:p>
            <a:endParaRPr lang="en-US" dirty="0"/>
          </a:p>
          <a:p>
            <a:r>
              <a:rPr lang="en-US" b="1" dirty="0"/>
              <a:t>I Timothy 3:16</a:t>
            </a:r>
            <a:r>
              <a:rPr lang="en-US" dirty="0"/>
              <a:t> – “16 Great indeed, we confess, is the mystery of godliness: </a:t>
            </a:r>
            <a:r>
              <a:rPr lang="en-US" b="1" dirty="0"/>
              <a:t>He was manifested in the flesh</a:t>
            </a:r>
            <a:r>
              <a:rPr lang="en-US" dirty="0"/>
              <a:t>, vindicated by the Spirit, seen by angels, proclaimed among the nations, believed on in the world, taken up in glory.”</a:t>
            </a:r>
          </a:p>
          <a:p>
            <a:endParaRPr lang="en-US" dirty="0"/>
          </a:p>
          <a:p>
            <a:r>
              <a:rPr lang="en-US" b="1" dirty="0"/>
              <a:t>Hebrews 2:14-18</a:t>
            </a:r>
            <a:r>
              <a:rPr lang="en-US" dirty="0"/>
              <a:t> – “14 Since therefore the children share in flesh and blood, </a:t>
            </a:r>
            <a:r>
              <a:rPr lang="en-US" b="1" dirty="0"/>
              <a:t>he himself likewise partook of the same things</a:t>
            </a:r>
            <a:r>
              <a:rPr lang="en-US" dirty="0"/>
              <a:t>, that through death he might destroy the one who has the power of death, that is, the devil, 15 and deliver all those who through fear of death were subject to lifelong slavery. 16 For surely it is not angels that he helps, but he helps the offspring of Abraham. 17 Therefore </a:t>
            </a:r>
            <a:r>
              <a:rPr lang="en-US" b="1" dirty="0"/>
              <a:t>he had to be made like his brothers in every respect</a:t>
            </a:r>
            <a:r>
              <a:rPr lang="en-US" dirty="0"/>
              <a:t>, so that he might become a merciful and faithful high priest in the service of God, to make propitiation for the sins of the people. 18 For because he himself has suffered when tempted, he is able to help those who are being tempted.”</a:t>
            </a:r>
          </a:p>
        </p:txBody>
      </p:sp>
      <p:sp>
        <p:nvSpPr>
          <p:cNvPr id="4" name="Slide Number Placeholder 3"/>
          <p:cNvSpPr>
            <a:spLocks noGrp="1"/>
          </p:cNvSpPr>
          <p:nvPr>
            <p:ph type="sldNum" sz="quarter" idx="5"/>
          </p:nvPr>
        </p:nvSpPr>
        <p:spPr/>
        <p:txBody>
          <a:bodyPr/>
          <a:lstStyle/>
          <a:p>
            <a:fld id="{98FF3E4F-0614-47C4-BD73-5CE84CE1DDFE}" type="slidenum">
              <a:rPr lang="en-US" smtClean="0"/>
              <a:t>2</a:t>
            </a:fld>
            <a:endParaRPr lang="en-US"/>
          </a:p>
        </p:txBody>
      </p:sp>
      <p:sp>
        <p:nvSpPr>
          <p:cNvPr id="5" name="Date Placeholder 4">
            <a:extLst>
              <a:ext uri="{FF2B5EF4-FFF2-40B4-BE49-F238E27FC236}">
                <a16:creationId xmlns:a16="http://schemas.microsoft.com/office/drawing/2014/main" id="{BD1C27FB-C7FF-F644-E405-ED2D8B005A64}"/>
              </a:ext>
            </a:extLst>
          </p:cNvPr>
          <p:cNvSpPr>
            <a:spLocks noGrp="1"/>
          </p:cNvSpPr>
          <p:nvPr>
            <p:ph type="dt" idx="1"/>
          </p:nvPr>
        </p:nvSpPr>
        <p:spPr/>
        <p:txBody>
          <a:bodyPr/>
          <a:lstStyle/>
          <a:p>
            <a:r>
              <a:rPr lang="en-US"/>
              <a:t>3/30/2025 am</a:t>
            </a:r>
          </a:p>
        </p:txBody>
      </p:sp>
      <p:sp>
        <p:nvSpPr>
          <p:cNvPr id="6" name="Footer Placeholder 5">
            <a:extLst>
              <a:ext uri="{FF2B5EF4-FFF2-40B4-BE49-F238E27FC236}">
                <a16:creationId xmlns:a16="http://schemas.microsoft.com/office/drawing/2014/main" id="{806CD340-8EFD-D579-3CAF-4C12DBCE5D0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675161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12:1-2</a:t>
            </a:r>
            <a:r>
              <a:rPr lang="en-US" dirty="0"/>
              <a:t> – “1 I appeal to you therefore, brothers, by the mercies of God, to present your bodies </a:t>
            </a:r>
            <a:r>
              <a:rPr lang="en-US" b="1" dirty="0"/>
              <a:t>as a living sacrifice</a:t>
            </a:r>
            <a:r>
              <a:rPr lang="en-US" dirty="0"/>
              <a:t>, holy and acceptable to God, which is your spiritual worship [“service” ASV]. 2 Do not be conformed to this world, but be transformed by the renewal of your mind, that by testing you may discern what is the will of God, what is good and acceptable and perfect.”</a:t>
            </a:r>
          </a:p>
          <a:p>
            <a:endParaRPr lang="en-US" dirty="0"/>
          </a:p>
          <a:p>
            <a:r>
              <a:rPr lang="en-US" b="1" dirty="0"/>
              <a:t>Luke 14:26-27</a:t>
            </a:r>
            <a:r>
              <a:rPr lang="en-US" dirty="0"/>
              <a:t> – “26 If anyone comes to me and does not hate his own father and mother and wife and children and brothers and sisters, yes, </a:t>
            </a:r>
            <a:r>
              <a:rPr lang="en-US" b="1" dirty="0"/>
              <a:t>and even his own life</a:t>
            </a:r>
            <a:r>
              <a:rPr lang="en-US" dirty="0"/>
              <a:t>, he cannot be my disciple. 27 Whoever does not bear his own cross and come after me cannot be my disciple.”</a:t>
            </a:r>
          </a:p>
          <a:p>
            <a:endParaRPr lang="en-US" dirty="0"/>
          </a:p>
          <a:p>
            <a:r>
              <a:rPr lang="en-US" b="1" dirty="0"/>
              <a:t>Hebrews 10:23</a:t>
            </a:r>
            <a:r>
              <a:rPr lang="en-US" dirty="0"/>
              <a:t> – “</a:t>
            </a:r>
            <a:r>
              <a:rPr lang="en-US" b="1" dirty="0"/>
              <a:t>Let us hold fast</a:t>
            </a:r>
            <a:r>
              <a:rPr lang="en-US" dirty="0"/>
              <a:t> the confession of our hope without wavering, for he who promised is faithful.”</a:t>
            </a:r>
          </a:p>
          <a:p>
            <a:endParaRPr lang="en-US" dirty="0"/>
          </a:p>
          <a:p>
            <a:r>
              <a:rPr lang="en-US" b="1" dirty="0"/>
              <a:t>I Thessalonians 5:21</a:t>
            </a:r>
            <a:r>
              <a:rPr lang="en-US" dirty="0"/>
              <a:t> – “but test everything; </a:t>
            </a:r>
            <a:r>
              <a:rPr lang="en-US" b="1" dirty="0"/>
              <a:t>hold fast what is good</a:t>
            </a:r>
            <a:r>
              <a:rPr lang="en-US" dirty="0"/>
              <a:t>.”</a:t>
            </a:r>
          </a:p>
          <a:p>
            <a:endParaRPr lang="en-US" dirty="0"/>
          </a:p>
          <a:p>
            <a:endParaRPr lang="en-US" dirty="0"/>
          </a:p>
        </p:txBody>
      </p:sp>
      <p:sp>
        <p:nvSpPr>
          <p:cNvPr id="4" name="Slide Number Placeholder 3"/>
          <p:cNvSpPr>
            <a:spLocks noGrp="1"/>
          </p:cNvSpPr>
          <p:nvPr>
            <p:ph type="sldNum" sz="quarter" idx="5"/>
          </p:nvPr>
        </p:nvSpPr>
        <p:spPr/>
        <p:txBody>
          <a:bodyPr/>
          <a:lstStyle/>
          <a:p>
            <a:fld id="{98FF3E4F-0614-47C4-BD73-5CE84CE1DDFE}" type="slidenum">
              <a:rPr lang="en-US" smtClean="0"/>
              <a:t>3</a:t>
            </a:fld>
            <a:endParaRPr lang="en-US"/>
          </a:p>
        </p:txBody>
      </p:sp>
      <p:sp>
        <p:nvSpPr>
          <p:cNvPr id="5" name="Date Placeholder 4">
            <a:extLst>
              <a:ext uri="{FF2B5EF4-FFF2-40B4-BE49-F238E27FC236}">
                <a16:creationId xmlns:a16="http://schemas.microsoft.com/office/drawing/2014/main" id="{57A3D310-5100-E48B-C818-DBB180FC6B1A}"/>
              </a:ext>
            </a:extLst>
          </p:cNvPr>
          <p:cNvSpPr>
            <a:spLocks noGrp="1"/>
          </p:cNvSpPr>
          <p:nvPr>
            <p:ph type="dt" idx="1"/>
          </p:nvPr>
        </p:nvSpPr>
        <p:spPr/>
        <p:txBody>
          <a:bodyPr/>
          <a:lstStyle/>
          <a:p>
            <a:r>
              <a:rPr lang="en-US"/>
              <a:t>3/30/2025 am</a:t>
            </a:r>
          </a:p>
        </p:txBody>
      </p:sp>
      <p:sp>
        <p:nvSpPr>
          <p:cNvPr id="6" name="Footer Placeholder 5">
            <a:extLst>
              <a:ext uri="{FF2B5EF4-FFF2-40B4-BE49-F238E27FC236}">
                <a16:creationId xmlns:a16="http://schemas.microsoft.com/office/drawing/2014/main" id="{631248BA-5677-9F8C-EAD7-A0AD10B3DF6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26673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80E2C-6978-7EC7-09B3-09915BDBA3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1D347D-5C6E-4848-7FC8-DEBB4D1B46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1AB67B-971E-46FB-1D7B-D2AD8AFCEBA5}"/>
              </a:ext>
            </a:extLst>
          </p:cNvPr>
          <p:cNvSpPr>
            <a:spLocks noGrp="1"/>
          </p:cNvSpPr>
          <p:nvPr>
            <p:ph type="body" idx="1"/>
          </p:nvPr>
        </p:nvSpPr>
        <p:spPr/>
        <p:txBody>
          <a:bodyPr/>
          <a:lstStyle/>
          <a:p>
            <a:r>
              <a:rPr lang="en-US" b="1" dirty="0"/>
              <a:t>Philippians 2:7</a:t>
            </a:r>
            <a:r>
              <a:rPr lang="en-US" dirty="0"/>
              <a:t> – “but </a:t>
            </a:r>
            <a:r>
              <a:rPr lang="en-US" b="1" dirty="0"/>
              <a:t>emptied himself, taking the form of a servant, being made in the likeness of men</a:t>
            </a:r>
            <a:r>
              <a:rPr lang="en-US" dirty="0"/>
              <a:t>”</a:t>
            </a:r>
          </a:p>
          <a:p>
            <a:endParaRPr lang="en-US" dirty="0"/>
          </a:p>
          <a:p>
            <a:r>
              <a:rPr lang="en-US" b="1" dirty="0"/>
              <a:t>John 17:19-26</a:t>
            </a:r>
            <a:r>
              <a:rPr lang="en-US" dirty="0"/>
              <a:t> – “19 And for their sake </a:t>
            </a:r>
            <a:r>
              <a:rPr lang="en-US" b="1" dirty="0"/>
              <a:t>I consecrate myself</a:t>
            </a:r>
            <a:r>
              <a:rPr lang="en-US" dirty="0"/>
              <a:t>, that they also may be sanctified in truth. 20 I do not ask for these only, but also for those who will believe in me through their word, 21 that they may all be one, just as you, Father, are in me, and I in you, that they also may be in us, so that the world may believe that you have sent me. 22 The glory that you have given me I have given to them, that they may be one even as we are one, 23 I in them and you in me, that they may become perfectly one, so that the world may know that you sent me and loved them even as you loved me. 24 Father, I desire that they also, whom you have given me, may be with me where I am, to see my glory that you have given me because you loved me before the foundation of the world. 25 O righteous Father, even though the world does not know you, I know you, and these know that you have sent me. 26 I made known to them your name, and I will continue to make it known, that the love with which you have loved me may be in them, and I in them.“</a:t>
            </a:r>
          </a:p>
          <a:p>
            <a:endParaRPr lang="en-US" dirty="0"/>
          </a:p>
          <a:p>
            <a:r>
              <a:rPr lang="en-US" b="1" dirty="0"/>
              <a:t>Matthew 26:36-42</a:t>
            </a:r>
            <a:r>
              <a:rPr lang="en-US" dirty="0"/>
              <a:t> – “36 Then Jesus went with them to a place called Gethsemane, and he said to his disciples, ‘Sit here, while I go over there and pray.’ 37 And taking with him Peter and the two sons of Zebedee, he began to be sorrowful and troubled. 38 Then he said to them, ‘My soul is very sorrowful, even to death; remain here, and watch with me.’ 39 And going a little farther he fell on his face and prayed, saying, ‘My Father, if it be possible, let this cup pass from me; nevertheless, </a:t>
            </a:r>
            <a:r>
              <a:rPr lang="en-US" b="1" dirty="0"/>
              <a:t>not as I will, but as you will</a:t>
            </a:r>
            <a:r>
              <a:rPr lang="en-US" dirty="0"/>
              <a:t>.’ 40 And he came to the disciples and found them sleeping. And he said to Peter, ‘So, could you not watch with me one hour? 41 Watch and pray that you may not enter into temptation. The spirit indeed is willing, but the flesh is weak.’ 42 Again, for the second time, he went away and prayed, ‘My Father, if this cannot pass unless I drink it, </a:t>
            </a:r>
            <a:r>
              <a:rPr lang="en-US" b="1" dirty="0"/>
              <a:t>your will be done</a:t>
            </a:r>
            <a:r>
              <a:rPr lang="en-US" dirty="0"/>
              <a:t>.’”</a:t>
            </a:r>
          </a:p>
          <a:p>
            <a:endParaRPr lang="en-US" dirty="0"/>
          </a:p>
          <a:p>
            <a:r>
              <a:rPr lang="en-US" b="1" dirty="0"/>
              <a:t>John 6:38-40</a:t>
            </a:r>
            <a:r>
              <a:rPr lang="en-US" dirty="0"/>
              <a:t> – “38 For I have come down from heaven, </a:t>
            </a:r>
            <a:r>
              <a:rPr lang="en-US" b="1" dirty="0"/>
              <a:t>not to do my own will but the will of him who sent me</a:t>
            </a:r>
            <a:r>
              <a:rPr lang="en-US" dirty="0"/>
              <a:t>. 39 And this is the will of him who sent me, that I should lose nothing of all that he has given me, but raise it up on the last day. 40 For </a:t>
            </a:r>
            <a:r>
              <a:rPr lang="en-US" b="1" dirty="0"/>
              <a:t>this is the will of my Father</a:t>
            </a:r>
            <a:r>
              <a:rPr lang="en-US" dirty="0"/>
              <a:t>, that everyone who looks on the Son and believes in him should have eternal life, and I will raise him up on the last day."</a:t>
            </a:r>
          </a:p>
        </p:txBody>
      </p:sp>
      <p:sp>
        <p:nvSpPr>
          <p:cNvPr id="4" name="Slide Number Placeholder 3">
            <a:extLst>
              <a:ext uri="{FF2B5EF4-FFF2-40B4-BE49-F238E27FC236}">
                <a16:creationId xmlns:a16="http://schemas.microsoft.com/office/drawing/2014/main" id="{8C1DE80C-035C-1F0E-7F79-BDD7F249AF11}"/>
              </a:ext>
            </a:extLst>
          </p:cNvPr>
          <p:cNvSpPr>
            <a:spLocks noGrp="1"/>
          </p:cNvSpPr>
          <p:nvPr>
            <p:ph type="sldNum" sz="quarter" idx="5"/>
          </p:nvPr>
        </p:nvSpPr>
        <p:spPr/>
        <p:txBody>
          <a:bodyPr/>
          <a:lstStyle/>
          <a:p>
            <a:pPr defTabSz="495256">
              <a:defRPr/>
            </a:pPr>
            <a:fld id="{98FF3E4F-0614-47C4-BD73-5CE84CE1DDFE}" type="slidenum">
              <a:rPr lang="en-US">
                <a:solidFill>
                  <a:prstClr val="black"/>
                </a:solidFill>
                <a:latin typeface="Aptos" panose="02110004020202020204"/>
              </a:rPr>
              <a:pPr defTabSz="495256">
                <a:defRPr/>
              </a:pPr>
              <a:t>4</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B588E62D-63E7-11A0-7C08-D484535299B3}"/>
              </a:ext>
            </a:extLst>
          </p:cNvPr>
          <p:cNvSpPr>
            <a:spLocks noGrp="1"/>
          </p:cNvSpPr>
          <p:nvPr>
            <p:ph type="dt" idx="1"/>
          </p:nvPr>
        </p:nvSpPr>
        <p:spPr/>
        <p:txBody>
          <a:bodyPr/>
          <a:lstStyle/>
          <a:p>
            <a:r>
              <a:rPr lang="en-US"/>
              <a:t>3/30/2025 am</a:t>
            </a:r>
          </a:p>
        </p:txBody>
      </p:sp>
      <p:sp>
        <p:nvSpPr>
          <p:cNvPr id="6" name="Footer Placeholder 5">
            <a:extLst>
              <a:ext uri="{FF2B5EF4-FFF2-40B4-BE49-F238E27FC236}">
                <a16:creationId xmlns:a16="http://schemas.microsoft.com/office/drawing/2014/main" id="{F50FC644-6FE5-DD02-9C6A-9160B626731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2151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E5812-76BC-2CDF-B1E8-296A77885B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F5E4DF-F8F2-22E4-1F97-95D50636D2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E0E9E4-901C-0A34-EA33-2F2E26A11335}"/>
              </a:ext>
            </a:extLst>
          </p:cNvPr>
          <p:cNvSpPr>
            <a:spLocks noGrp="1"/>
          </p:cNvSpPr>
          <p:nvPr>
            <p:ph type="body" idx="1"/>
          </p:nvPr>
        </p:nvSpPr>
        <p:spPr/>
        <p:txBody>
          <a:bodyPr/>
          <a:lstStyle/>
          <a:p>
            <a:r>
              <a:rPr lang="en-US" b="1" dirty="0"/>
              <a:t>John 1:14</a:t>
            </a:r>
            <a:r>
              <a:rPr lang="en-US" dirty="0"/>
              <a:t> – “And the Word became flesh and dwelt among us, and we have seen his glory, glory as of the only Son from the Father, </a:t>
            </a:r>
            <a:r>
              <a:rPr lang="en-US" b="1" dirty="0"/>
              <a:t>full of grace and truth</a:t>
            </a:r>
            <a:r>
              <a:rPr lang="en-US" dirty="0"/>
              <a:t>.”</a:t>
            </a:r>
          </a:p>
          <a:p>
            <a:endParaRPr lang="en-US" dirty="0"/>
          </a:p>
          <a:p>
            <a:r>
              <a:rPr lang="en-US" b="1" dirty="0"/>
              <a:t>Colossians 2:9</a:t>
            </a:r>
            <a:r>
              <a:rPr lang="en-US" dirty="0"/>
              <a:t> – “For in him </a:t>
            </a:r>
            <a:r>
              <a:rPr lang="en-US" b="1" dirty="0"/>
              <a:t>the whole fullness of deity dwells</a:t>
            </a:r>
            <a:r>
              <a:rPr lang="en-US" dirty="0"/>
              <a:t> bodily”</a:t>
            </a:r>
          </a:p>
          <a:p>
            <a:endParaRPr lang="en-US" dirty="0"/>
          </a:p>
          <a:p>
            <a:r>
              <a:rPr lang="en-US" b="1" dirty="0"/>
              <a:t>Philippians 2:7</a:t>
            </a:r>
            <a:r>
              <a:rPr lang="en-US" dirty="0"/>
              <a:t> – “7 but </a:t>
            </a:r>
            <a:r>
              <a:rPr lang="en-US" b="1" dirty="0"/>
              <a:t>made himself nothing</a:t>
            </a:r>
            <a:r>
              <a:rPr lang="en-US" dirty="0"/>
              <a:t>, taking the form of a servant, being born in the likeness of men.”</a:t>
            </a:r>
          </a:p>
          <a:p>
            <a:endParaRPr lang="en-US" dirty="0"/>
          </a:p>
          <a:p>
            <a:r>
              <a:rPr lang="en-US" b="1" dirty="0"/>
              <a:t>Philippians 2:5-11</a:t>
            </a:r>
            <a:r>
              <a:rPr lang="en-US" dirty="0"/>
              <a:t> – “5 Have this mind among yourselves, which is yours in Christ Jesus, 6 who, though he was in the form of God, did not count equality with God a thing to be grasped, 7 but made himself nothing, taking the form of a servant, being born in the likeness of men. 8 And being found in human form, he humbled himself by becoming obedient to the point of death, even death on a cross. 9 Therefore God has highly exalted him and bestowed on him the name that is above every name, 10 so that at the name of Jesus every knee should bow, in heaven and on earth and under the earth, 11 and every tongue confess that Jesus Christ is Lord, to the glory of God the Father.”</a:t>
            </a:r>
          </a:p>
        </p:txBody>
      </p:sp>
      <p:sp>
        <p:nvSpPr>
          <p:cNvPr id="4" name="Slide Number Placeholder 3">
            <a:extLst>
              <a:ext uri="{FF2B5EF4-FFF2-40B4-BE49-F238E27FC236}">
                <a16:creationId xmlns:a16="http://schemas.microsoft.com/office/drawing/2014/main" id="{42CAF509-F525-1C93-D997-C4D74890D21F}"/>
              </a:ext>
            </a:extLst>
          </p:cNvPr>
          <p:cNvSpPr>
            <a:spLocks noGrp="1"/>
          </p:cNvSpPr>
          <p:nvPr>
            <p:ph type="sldNum" sz="quarter" idx="5"/>
          </p:nvPr>
        </p:nvSpPr>
        <p:spPr/>
        <p:txBody>
          <a:bodyPr/>
          <a:lstStyle/>
          <a:p>
            <a:pPr defTabSz="495256">
              <a:defRPr/>
            </a:pPr>
            <a:fld id="{98FF3E4F-0614-47C4-BD73-5CE84CE1DDFE}" type="slidenum">
              <a:rPr lang="en-US">
                <a:solidFill>
                  <a:prstClr val="black"/>
                </a:solidFill>
                <a:latin typeface="Aptos" panose="02110004020202020204"/>
              </a:rPr>
              <a:pPr defTabSz="495256">
                <a:defRPr/>
              </a:pPr>
              <a:t>5</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B2B861DA-4179-4AD6-C02B-AE10C3E4CEFD}"/>
              </a:ext>
            </a:extLst>
          </p:cNvPr>
          <p:cNvSpPr>
            <a:spLocks noGrp="1"/>
          </p:cNvSpPr>
          <p:nvPr>
            <p:ph type="dt" idx="1"/>
          </p:nvPr>
        </p:nvSpPr>
        <p:spPr/>
        <p:txBody>
          <a:bodyPr/>
          <a:lstStyle/>
          <a:p>
            <a:r>
              <a:rPr lang="en-US"/>
              <a:t>3/30/2025 am</a:t>
            </a:r>
          </a:p>
        </p:txBody>
      </p:sp>
      <p:sp>
        <p:nvSpPr>
          <p:cNvPr id="6" name="Footer Placeholder 5">
            <a:extLst>
              <a:ext uri="{FF2B5EF4-FFF2-40B4-BE49-F238E27FC236}">
                <a16:creationId xmlns:a16="http://schemas.microsoft.com/office/drawing/2014/main" id="{F6761298-85AC-A81E-CF93-B51C687E83F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72190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11C1E-B379-2735-5BC0-4DBDCA9A65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97D961-C20A-49D4-2B38-83DAED72D9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B5A26D-1CD9-0B6B-91C7-CF858BD07694}"/>
              </a:ext>
            </a:extLst>
          </p:cNvPr>
          <p:cNvSpPr>
            <a:spLocks noGrp="1"/>
          </p:cNvSpPr>
          <p:nvPr>
            <p:ph type="body" idx="1"/>
          </p:nvPr>
        </p:nvSpPr>
        <p:spPr/>
        <p:txBody>
          <a:bodyPr/>
          <a:lstStyle/>
          <a:p>
            <a:r>
              <a:rPr lang="en-US" b="1" dirty="0"/>
              <a:t>John 13:4-15</a:t>
            </a:r>
            <a:r>
              <a:rPr lang="en-US" dirty="0"/>
              <a:t> – “4 [Jesus] rose from supper. He laid aside his outer garments, and taking a towel, tied it around his waist. 5 Then he poured water into a basin and began to wash the disciples' feet and to wipe them with the towel that was wrapped around him. 6 He came to Simon Peter, who said to him, ‘Lord, do you wash my feet?’ 7 Jesus answered him, ‘What I am doing you do not understand now, but afterward you will understand.’ 8 Peter said to him, ‘You shall never wash my feet.’ Jesus answered him, ‘If I do not wash you, you have no share with me.’ 9 Simon Peter said to him, ‘Lord, not my feet only but also my hands and my head!’ 10 Jesus said to him, ‘The one who has bathed does not need to wash, except for his feet, but is completely clean. And you are clean, but not every one of you.’ 11 For he knew who was to betray him; that was why he said, ‘Not all of you are clean.’ 12 When he had washed their feet and put on his outer garments and resumed his place, he said to them, ‘Do you understand what I have done to you? 13 You call me Teacher and Lord, and you are right, for so I am. 14 If I then, your Lord and Teacher, have washed your feet, you also ought to wash one another's feet. 15 For </a:t>
            </a:r>
            <a:r>
              <a:rPr lang="en-US" b="1" dirty="0"/>
              <a:t>I have given you an example</a:t>
            </a:r>
            <a:r>
              <a:rPr lang="en-US" dirty="0"/>
              <a:t>, that you also should do just as I have done to you.’”</a:t>
            </a:r>
          </a:p>
          <a:p>
            <a:endParaRPr lang="en-US" dirty="0"/>
          </a:p>
          <a:p>
            <a:r>
              <a:rPr lang="en-US" b="1" dirty="0"/>
              <a:t>Mark 10:43-45</a:t>
            </a:r>
            <a:r>
              <a:rPr lang="en-US" dirty="0"/>
              <a:t> – “43 But it shall not be so among you. But whoever would be great among you </a:t>
            </a:r>
            <a:r>
              <a:rPr lang="en-US" b="1" dirty="0"/>
              <a:t>must be your servant</a:t>
            </a:r>
            <a:r>
              <a:rPr lang="en-US" dirty="0"/>
              <a:t>, 44 and whoever would be first among you must be slave of all. 45 For even the Son of Man came not to be served but to serve, and to give his life as a ransom for many.“</a:t>
            </a:r>
          </a:p>
          <a:p>
            <a:endParaRPr lang="en-US" dirty="0"/>
          </a:p>
          <a:p>
            <a:r>
              <a:rPr lang="en-US" b="1" dirty="0"/>
              <a:t>Matthew 16:24</a:t>
            </a:r>
            <a:r>
              <a:rPr lang="en-US" dirty="0"/>
              <a:t> – “Then Jesus told his disciples, ‘If anyone would come after me, </a:t>
            </a:r>
            <a:r>
              <a:rPr lang="en-US" b="1" dirty="0"/>
              <a:t>let him deny himself</a:t>
            </a:r>
            <a:r>
              <a:rPr lang="en-US" dirty="0"/>
              <a:t> and take up his cross and follow me.’”</a:t>
            </a:r>
          </a:p>
          <a:p>
            <a:endParaRPr lang="en-US" dirty="0"/>
          </a:p>
          <a:p>
            <a:r>
              <a:rPr lang="en-US" b="1" dirty="0"/>
              <a:t>Colossians 3:1-10</a:t>
            </a:r>
            <a:r>
              <a:rPr lang="en-US" dirty="0"/>
              <a:t> – “1 If then you have been raised with Christ, </a:t>
            </a:r>
            <a:r>
              <a:rPr lang="en-US" b="1" dirty="0"/>
              <a:t>seek the things that are above</a:t>
            </a:r>
            <a:r>
              <a:rPr lang="en-US" dirty="0"/>
              <a:t>, where Christ is, seated at the right hand of God. 2 Set your minds on things that are above, not on things that are on earth. 3 For you have died, and your life is hidden with Christ in God. 4 When Christ who is your life appears, then you also will appear with him in glory. 5 Put to death therefore what is earthly in you: sexual immorality, impurity, passion, evil desire, and covetousness, which is idolatry. 6 On account of these the wrath of God is coming. 7 In these you too once walked, when you were living in them. 8 But now you must put them all away: anger, wrath, malice, slander, and obscene talk from your mouth. 9 Do not lie to one another, seeing that you have put off the old self with its practices 10 and have put on the new self, which is being renewed in knowledge after the image of its creator.”</a:t>
            </a:r>
          </a:p>
        </p:txBody>
      </p:sp>
      <p:sp>
        <p:nvSpPr>
          <p:cNvPr id="4" name="Slide Number Placeholder 3">
            <a:extLst>
              <a:ext uri="{FF2B5EF4-FFF2-40B4-BE49-F238E27FC236}">
                <a16:creationId xmlns:a16="http://schemas.microsoft.com/office/drawing/2014/main" id="{062888CC-1562-445F-1C2C-B3E6D85B12B0}"/>
              </a:ext>
            </a:extLst>
          </p:cNvPr>
          <p:cNvSpPr>
            <a:spLocks noGrp="1"/>
          </p:cNvSpPr>
          <p:nvPr>
            <p:ph type="sldNum" sz="quarter" idx="5"/>
          </p:nvPr>
        </p:nvSpPr>
        <p:spPr/>
        <p:txBody>
          <a:bodyPr/>
          <a:lstStyle/>
          <a:p>
            <a:pPr defTabSz="495256">
              <a:defRPr/>
            </a:pPr>
            <a:fld id="{98FF3E4F-0614-47C4-BD73-5CE84CE1DDFE}" type="slidenum">
              <a:rPr lang="en-US">
                <a:solidFill>
                  <a:prstClr val="black"/>
                </a:solidFill>
                <a:latin typeface="Aptos" panose="02110004020202020204"/>
              </a:rPr>
              <a:pPr defTabSz="495256">
                <a:defRPr/>
              </a:pPr>
              <a:t>6</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F415A48F-CEBF-C801-DC69-C7614FB8444D}"/>
              </a:ext>
            </a:extLst>
          </p:cNvPr>
          <p:cNvSpPr>
            <a:spLocks noGrp="1"/>
          </p:cNvSpPr>
          <p:nvPr>
            <p:ph type="dt" idx="1"/>
          </p:nvPr>
        </p:nvSpPr>
        <p:spPr/>
        <p:txBody>
          <a:bodyPr/>
          <a:lstStyle/>
          <a:p>
            <a:r>
              <a:rPr lang="en-US"/>
              <a:t>3/30/2025 am</a:t>
            </a:r>
          </a:p>
        </p:txBody>
      </p:sp>
      <p:sp>
        <p:nvSpPr>
          <p:cNvPr id="6" name="Footer Placeholder 5">
            <a:extLst>
              <a:ext uri="{FF2B5EF4-FFF2-40B4-BE49-F238E27FC236}">
                <a16:creationId xmlns:a16="http://schemas.microsoft.com/office/drawing/2014/main" id="{1273A93D-A8E6-FC49-52A0-2C8014E374D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31346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3734809" fontAlgn="base">
              <a:spcBef>
                <a:spcPct val="0"/>
              </a:spcBef>
              <a:spcAft>
                <a:spcPct val="0"/>
              </a:spcAft>
              <a:defRPr/>
            </a:pPr>
            <a:fld id="{3AF42B02-11F3-4BD2-B2E3-53F42D06C240}" type="slidenum">
              <a:rPr lang="en-US" altLang="en-US" sz="5100">
                <a:solidFill>
                  <a:prstClr val="black"/>
                </a:solidFill>
                <a:latin typeface="Arial" panose="020B0604020202020204" pitchFamily="34" charset="0"/>
              </a:rPr>
              <a:pPr defTabSz="3734809" fontAlgn="base">
                <a:spcBef>
                  <a:spcPct val="0"/>
                </a:spcBef>
                <a:spcAft>
                  <a:spcPct val="0"/>
                </a:spcAft>
                <a:defRPr/>
              </a:pPr>
              <a:t>7</a:t>
            </a:fld>
            <a:endParaRPr lang="en-US" altLang="en-US" sz="5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3734809" fontAlgn="base">
              <a:spcBef>
                <a:spcPct val="0"/>
              </a:spcBef>
              <a:spcAft>
                <a:spcPct val="0"/>
              </a:spcAft>
              <a:defRPr/>
            </a:pPr>
            <a:r>
              <a:rPr lang="en-US" altLang="en-US" sz="5100">
                <a:solidFill>
                  <a:prstClr val="black"/>
                </a:solidFill>
                <a:latin typeface="Arial" panose="020B0604020202020204" pitchFamily="34" charset="0"/>
              </a:rPr>
              <a:t>3/30/2025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3734809" fontAlgn="base">
              <a:spcBef>
                <a:spcPct val="0"/>
              </a:spcBef>
              <a:spcAft>
                <a:spcPct val="0"/>
              </a:spcAft>
              <a:defRPr/>
            </a:pPr>
            <a:r>
              <a:rPr lang="en-US" altLang="en-US" sz="5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3734809" fontAlgn="base">
              <a:spcBef>
                <a:spcPct val="0"/>
              </a:spcBef>
              <a:spcAft>
                <a:spcPct val="0"/>
              </a:spcAft>
              <a:defRPr/>
            </a:pPr>
            <a:fld id="{3AF42B02-11F3-4BD2-B2E3-53F42D06C240}" type="slidenum">
              <a:rPr lang="en-US" altLang="en-US" sz="5100">
                <a:latin typeface="Arial" panose="020B0604020202020204" pitchFamily="34" charset="0"/>
              </a:rPr>
              <a:pPr defTabSz="3734809" fontAlgn="base">
                <a:spcBef>
                  <a:spcPct val="0"/>
                </a:spcBef>
                <a:spcAft>
                  <a:spcPct val="0"/>
                </a:spcAft>
                <a:defRPr/>
              </a:pPr>
              <a:t>8</a:t>
            </a:fld>
            <a:endParaRPr lang="en-US" altLang="en-US" sz="5100">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3734809" fontAlgn="base">
              <a:spcBef>
                <a:spcPct val="0"/>
              </a:spcBef>
              <a:spcAft>
                <a:spcPct val="0"/>
              </a:spcAft>
              <a:defRPr/>
            </a:pPr>
            <a:r>
              <a:rPr lang="en-US" altLang="en-US" sz="5100">
                <a:latin typeface="Arial" panose="020B0604020202020204" pitchFamily="34" charset="0"/>
              </a:rPr>
              <a:t>3/30/2025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3734809" fontAlgn="base">
              <a:spcBef>
                <a:spcPct val="0"/>
              </a:spcBef>
              <a:spcAft>
                <a:spcPct val="0"/>
              </a:spcAft>
              <a:defRPr/>
            </a:pPr>
            <a:r>
              <a:rPr lang="en-US" altLang="en-US" sz="5100">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3449948">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3734809" fontAlgn="base">
              <a:spcBef>
                <a:spcPct val="0"/>
              </a:spcBef>
              <a:spcAft>
                <a:spcPct val="0"/>
              </a:spcAft>
              <a:defRPr/>
            </a:pPr>
            <a:fld id="{3AF42B02-11F3-4BD2-B2E3-53F42D06C240}" type="slidenum">
              <a:rPr lang="en-US" altLang="en-US" sz="5100">
                <a:latin typeface="Arial" panose="020B0604020202020204" pitchFamily="34" charset="0"/>
              </a:rPr>
              <a:pPr defTabSz="3734809" fontAlgn="base">
                <a:spcBef>
                  <a:spcPct val="0"/>
                </a:spcBef>
                <a:spcAft>
                  <a:spcPct val="0"/>
                </a:spcAft>
                <a:defRPr/>
              </a:pPr>
              <a:t>9</a:t>
            </a:fld>
            <a:endParaRPr lang="en-US" altLang="en-US" sz="5100">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3734809" fontAlgn="base">
              <a:spcBef>
                <a:spcPct val="0"/>
              </a:spcBef>
              <a:spcAft>
                <a:spcPct val="0"/>
              </a:spcAft>
              <a:defRPr/>
            </a:pPr>
            <a:r>
              <a:rPr lang="en-US" altLang="en-US" sz="5100">
                <a:latin typeface="Arial" panose="020B0604020202020204" pitchFamily="34" charset="0"/>
              </a:rPr>
              <a:t>3/30/2025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3734809" fontAlgn="base">
              <a:spcBef>
                <a:spcPct val="0"/>
              </a:spcBef>
              <a:spcAft>
                <a:spcPct val="0"/>
              </a:spcAft>
              <a:defRPr/>
            </a:pPr>
            <a:r>
              <a:rPr lang="en-US" altLang="en-US" sz="5100">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4895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96866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928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877882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49517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76846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00194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833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1891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8499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0716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6545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7890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3726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2476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38606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4/19/2025</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8617441"/>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E4820-B922-E771-C583-80E0DF183D21}"/>
              </a:ext>
            </a:extLst>
          </p:cNvPr>
          <p:cNvSpPr>
            <a:spLocks noGrp="1"/>
          </p:cNvSpPr>
          <p:nvPr>
            <p:ph type="ctrTitle"/>
          </p:nvPr>
        </p:nvSpPr>
        <p:spPr>
          <a:xfrm>
            <a:off x="2098531" y="1154554"/>
            <a:ext cx="6600451" cy="1938992"/>
          </a:xfrm>
        </p:spPr>
        <p:txBody>
          <a:bodyPr>
            <a:spAutoFit/>
          </a:bodyPr>
          <a:lstStyle/>
          <a:p>
            <a:pPr marL="404813" indent="-404813"/>
            <a:r>
              <a:rPr lang="en-US" sz="6000" dirty="0">
                <a:solidFill>
                  <a:schemeClr val="tx1"/>
                </a:solidFill>
              </a:rPr>
              <a:t>“Have This Mind In You”</a:t>
            </a:r>
          </a:p>
        </p:txBody>
      </p:sp>
      <p:sp>
        <p:nvSpPr>
          <p:cNvPr id="3" name="Subtitle 2">
            <a:extLst>
              <a:ext uri="{FF2B5EF4-FFF2-40B4-BE49-F238E27FC236}">
                <a16:creationId xmlns:a16="http://schemas.microsoft.com/office/drawing/2014/main" id="{AAA37DAD-C24E-1C5E-417A-BF3AE0ED36E5}"/>
              </a:ext>
            </a:extLst>
          </p:cNvPr>
          <p:cNvSpPr>
            <a:spLocks noGrp="1"/>
          </p:cNvSpPr>
          <p:nvPr>
            <p:ph type="subTitle" idx="1"/>
          </p:nvPr>
        </p:nvSpPr>
        <p:spPr>
          <a:xfrm>
            <a:off x="2503485" y="3093544"/>
            <a:ext cx="4106326" cy="523220"/>
          </a:xfrm>
        </p:spPr>
        <p:txBody>
          <a:bodyPr wrap="square">
            <a:spAutoFit/>
          </a:bodyPr>
          <a:lstStyle/>
          <a:p>
            <a:r>
              <a:rPr lang="en-US" sz="2800" dirty="0">
                <a:solidFill>
                  <a:schemeClr val="tx1"/>
                </a:solidFill>
              </a:rPr>
              <a:t>Philippians 2:1-11</a:t>
            </a:r>
          </a:p>
        </p:txBody>
      </p:sp>
    </p:spTree>
    <p:extLst>
      <p:ext uri="{BB962C8B-B14F-4D97-AF65-F5344CB8AC3E}">
        <p14:creationId xmlns:p14="http://schemas.microsoft.com/office/powerpoint/2010/main" val="3770163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7A395-D857-E17B-4720-DB7ED745F240}"/>
              </a:ext>
            </a:extLst>
          </p:cNvPr>
          <p:cNvSpPr>
            <a:spLocks noGrp="1"/>
          </p:cNvSpPr>
          <p:nvPr>
            <p:ph type="title"/>
          </p:nvPr>
        </p:nvSpPr>
        <p:spPr>
          <a:xfrm>
            <a:off x="1371600" y="594360"/>
            <a:ext cx="6589199" cy="707886"/>
          </a:xfrm>
        </p:spPr>
        <p:txBody>
          <a:bodyPr>
            <a:spAutoFit/>
          </a:bodyPr>
          <a:lstStyle/>
          <a:p>
            <a:r>
              <a:rPr lang="en-US" sz="4000" dirty="0">
                <a:solidFill>
                  <a:schemeClr val="tx1"/>
                </a:solidFill>
              </a:rPr>
              <a:t>“</a:t>
            </a:r>
            <a:r>
              <a:rPr lang="en-US" sz="4000" b="1" dirty="0">
                <a:solidFill>
                  <a:schemeClr val="tx1"/>
                </a:solidFill>
              </a:rPr>
              <a:t>Have This Mind In You</a:t>
            </a:r>
            <a:r>
              <a:rPr lang="en-US" sz="4000" dirty="0">
                <a:solidFill>
                  <a:schemeClr val="tx1"/>
                </a:solidFill>
              </a:rPr>
              <a:t>”</a:t>
            </a:r>
          </a:p>
        </p:txBody>
      </p:sp>
      <p:sp>
        <p:nvSpPr>
          <p:cNvPr id="3" name="Content Placeholder 2">
            <a:extLst>
              <a:ext uri="{FF2B5EF4-FFF2-40B4-BE49-F238E27FC236}">
                <a16:creationId xmlns:a16="http://schemas.microsoft.com/office/drawing/2014/main" id="{25E5E1A5-3ECB-CFE7-41D2-46C3C29C6BAB}"/>
              </a:ext>
            </a:extLst>
          </p:cNvPr>
          <p:cNvSpPr>
            <a:spLocks noGrp="1"/>
          </p:cNvSpPr>
          <p:nvPr>
            <p:ph idx="1"/>
          </p:nvPr>
        </p:nvSpPr>
        <p:spPr>
          <a:xfrm>
            <a:off x="431074" y="1371600"/>
            <a:ext cx="8386355" cy="5055326"/>
          </a:xfrm>
        </p:spPr>
        <p:txBody>
          <a:bodyPr>
            <a:spAutoFit/>
          </a:bodyPr>
          <a:lstStyle/>
          <a:p>
            <a:pPr marL="0" indent="0">
              <a:buNone/>
            </a:pPr>
            <a:r>
              <a:rPr lang="en-US" sz="3200" b="1" dirty="0"/>
              <a:t>Jesus had a mind of self sacrifice </a:t>
            </a:r>
            <a:endParaRPr lang="en-US" sz="2800" b="1" dirty="0"/>
          </a:p>
          <a:p>
            <a:r>
              <a:rPr lang="en-US" sz="2800" dirty="0"/>
              <a:t>Jesus sacrificed His heavenly place to come to Earth to die for all men – paying the price regardless of what it cost Him</a:t>
            </a:r>
          </a:p>
          <a:p>
            <a:pPr lvl="1"/>
            <a:r>
              <a:rPr lang="en-US" sz="2800" dirty="0"/>
              <a:t>John 1:14 – “… the Word became flesh …”</a:t>
            </a:r>
          </a:p>
          <a:p>
            <a:pPr lvl="1"/>
            <a:r>
              <a:rPr lang="en-US" sz="2600" dirty="0"/>
              <a:t>Galatians 4:4-5 – “God sent forth his Son”</a:t>
            </a:r>
          </a:p>
          <a:p>
            <a:pPr lvl="1"/>
            <a:r>
              <a:rPr lang="en-US" sz="2600" dirty="0"/>
              <a:t>I Timothy 3:16 – “He was manifested in the flesh”</a:t>
            </a:r>
          </a:p>
          <a:p>
            <a:pPr lvl="1"/>
            <a:r>
              <a:rPr lang="en-US" sz="2600" dirty="0"/>
              <a:t>Hebrews 2:14, 16-17 – “he himself likewise partook of the same things”</a:t>
            </a:r>
          </a:p>
        </p:txBody>
      </p:sp>
    </p:spTree>
    <p:extLst>
      <p:ext uri="{BB962C8B-B14F-4D97-AF65-F5344CB8AC3E}">
        <p14:creationId xmlns:p14="http://schemas.microsoft.com/office/powerpoint/2010/main" val="8607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7598F-E53D-3C9A-0426-88B0C75C09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21622E-7CB7-A5B3-6387-CCDFEBC561F3}"/>
              </a:ext>
            </a:extLst>
          </p:cNvPr>
          <p:cNvSpPr>
            <a:spLocks noGrp="1"/>
          </p:cNvSpPr>
          <p:nvPr>
            <p:ph type="title"/>
          </p:nvPr>
        </p:nvSpPr>
        <p:spPr>
          <a:xfrm>
            <a:off x="1371600" y="594360"/>
            <a:ext cx="6589199" cy="707886"/>
          </a:xfrm>
        </p:spPr>
        <p:txBody>
          <a:bodyPr>
            <a:spAutoFit/>
          </a:bodyPr>
          <a:lstStyle/>
          <a:p>
            <a:r>
              <a:rPr lang="en-US" sz="4000" dirty="0">
                <a:solidFill>
                  <a:schemeClr val="tx1"/>
                </a:solidFill>
              </a:rPr>
              <a:t>“</a:t>
            </a:r>
            <a:r>
              <a:rPr lang="en-US" sz="4000" b="1" dirty="0">
                <a:solidFill>
                  <a:schemeClr val="tx1"/>
                </a:solidFill>
              </a:rPr>
              <a:t>Have This Mind In You</a:t>
            </a:r>
            <a:r>
              <a:rPr lang="en-US" sz="4000" dirty="0">
                <a:solidFill>
                  <a:schemeClr val="tx1"/>
                </a:solidFill>
              </a:rPr>
              <a:t>”</a:t>
            </a:r>
          </a:p>
        </p:txBody>
      </p:sp>
      <p:sp>
        <p:nvSpPr>
          <p:cNvPr id="3" name="Content Placeholder 2">
            <a:extLst>
              <a:ext uri="{FF2B5EF4-FFF2-40B4-BE49-F238E27FC236}">
                <a16:creationId xmlns:a16="http://schemas.microsoft.com/office/drawing/2014/main" id="{F7B41DE3-005E-A770-1709-5B918022A0E9}"/>
              </a:ext>
            </a:extLst>
          </p:cNvPr>
          <p:cNvSpPr>
            <a:spLocks noGrp="1"/>
          </p:cNvSpPr>
          <p:nvPr>
            <p:ph idx="1"/>
          </p:nvPr>
        </p:nvSpPr>
        <p:spPr>
          <a:xfrm>
            <a:off x="248192" y="1371600"/>
            <a:ext cx="8817429" cy="5324535"/>
          </a:xfrm>
        </p:spPr>
        <p:txBody>
          <a:bodyPr>
            <a:spAutoFit/>
          </a:bodyPr>
          <a:lstStyle/>
          <a:p>
            <a:pPr marL="0" indent="0">
              <a:spcBef>
                <a:spcPts val="0"/>
              </a:spcBef>
              <a:buNone/>
            </a:pPr>
            <a:r>
              <a:rPr lang="en-US" sz="3200" b="1" dirty="0"/>
              <a:t>We must have a mind of self sacrifice</a:t>
            </a:r>
            <a:endParaRPr lang="en-US" sz="2800" dirty="0"/>
          </a:p>
          <a:p>
            <a:pPr>
              <a:spcBef>
                <a:spcPts val="0"/>
              </a:spcBef>
            </a:pPr>
            <a:r>
              <a:rPr lang="en-US" sz="2800" dirty="0"/>
              <a:t>Christians are to live sacrificial lives in service to He who sacrificed Himself for us</a:t>
            </a:r>
          </a:p>
          <a:p>
            <a:pPr lvl="1">
              <a:spcBef>
                <a:spcPts val="0"/>
              </a:spcBef>
            </a:pPr>
            <a:r>
              <a:rPr lang="en-US" sz="2800" dirty="0"/>
              <a:t>Romans 12:1-2 – “… as a living sacrifice”</a:t>
            </a:r>
          </a:p>
          <a:p>
            <a:pPr>
              <a:spcBef>
                <a:spcPts val="0"/>
              </a:spcBef>
            </a:pPr>
            <a:r>
              <a:rPr lang="en-US" sz="2800" dirty="0"/>
              <a:t>We need to give thought to what we are holding on to in this life</a:t>
            </a:r>
          </a:p>
          <a:p>
            <a:pPr lvl="1">
              <a:spcBef>
                <a:spcPts val="0"/>
              </a:spcBef>
            </a:pPr>
            <a:r>
              <a:rPr lang="en-US" sz="2800" dirty="0"/>
              <a:t>Luke 14:26-27 – “and even his own life”</a:t>
            </a:r>
          </a:p>
          <a:p>
            <a:pPr lvl="1">
              <a:spcBef>
                <a:spcPts val="0"/>
              </a:spcBef>
            </a:pPr>
            <a:r>
              <a:rPr lang="en-US" sz="2800" dirty="0"/>
              <a:t>Hebrews 10:23 – “Let us hold fast …”</a:t>
            </a:r>
          </a:p>
          <a:p>
            <a:pPr lvl="1">
              <a:spcBef>
                <a:spcPts val="0"/>
              </a:spcBef>
            </a:pPr>
            <a:r>
              <a:rPr lang="en-US" sz="2800" dirty="0"/>
              <a:t>I Thessalonians 5:21 – “hold fast what is good”</a:t>
            </a:r>
          </a:p>
          <a:p>
            <a:pPr>
              <a:spcBef>
                <a:spcPts val="0"/>
              </a:spcBef>
            </a:pPr>
            <a:r>
              <a:rPr lang="en-US" sz="2800" dirty="0"/>
              <a:t>How are you giving? Are you giving …</a:t>
            </a:r>
          </a:p>
          <a:p>
            <a:pPr lvl="1">
              <a:spcBef>
                <a:spcPts val="0"/>
              </a:spcBef>
            </a:pPr>
            <a:r>
              <a:rPr lang="en-US" sz="2800" dirty="0"/>
              <a:t>IN to compromise, UP on enduring trials, OVER to the opposition, or ALL to God?</a:t>
            </a:r>
          </a:p>
        </p:txBody>
      </p:sp>
    </p:spTree>
    <p:extLst>
      <p:ext uri="{BB962C8B-B14F-4D97-AF65-F5344CB8AC3E}">
        <p14:creationId xmlns:p14="http://schemas.microsoft.com/office/powerpoint/2010/main" val="1435190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8DB3F-4CD5-71B0-1CB2-62D8C0ECF8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80445-5998-07FF-44D8-279DEEE4DFBB}"/>
              </a:ext>
            </a:extLst>
          </p:cNvPr>
          <p:cNvSpPr>
            <a:spLocks noGrp="1"/>
          </p:cNvSpPr>
          <p:nvPr>
            <p:ph type="title"/>
          </p:nvPr>
        </p:nvSpPr>
        <p:spPr>
          <a:xfrm>
            <a:off x="1371600" y="594360"/>
            <a:ext cx="6589199" cy="707886"/>
          </a:xfrm>
        </p:spPr>
        <p:txBody>
          <a:bodyPr>
            <a:spAutoFit/>
          </a:bodyPr>
          <a:lstStyle/>
          <a:p>
            <a:r>
              <a:rPr lang="en-US" sz="4000" dirty="0">
                <a:solidFill>
                  <a:schemeClr val="tx1"/>
                </a:solidFill>
              </a:rPr>
              <a:t>“</a:t>
            </a:r>
            <a:r>
              <a:rPr lang="en-US" sz="4000" b="1" dirty="0">
                <a:solidFill>
                  <a:schemeClr val="tx1"/>
                </a:solidFill>
              </a:rPr>
              <a:t>Have This Mind In You</a:t>
            </a:r>
            <a:r>
              <a:rPr lang="en-US" sz="4000" dirty="0">
                <a:solidFill>
                  <a:schemeClr val="tx1"/>
                </a:solidFill>
              </a:rPr>
              <a:t>”</a:t>
            </a:r>
          </a:p>
        </p:txBody>
      </p:sp>
      <p:sp>
        <p:nvSpPr>
          <p:cNvPr id="3" name="Content Placeholder 2">
            <a:extLst>
              <a:ext uri="{FF2B5EF4-FFF2-40B4-BE49-F238E27FC236}">
                <a16:creationId xmlns:a16="http://schemas.microsoft.com/office/drawing/2014/main" id="{3B16D0FA-24C4-419D-3FBC-22E10D43AF6B}"/>
              </a:ext>
            </a:extLst>
          </p:cNvPr>
          <p:cNvSpPr>
            <a:spLocks noGrp="1"/>
          </p:cNvSpPr>
          <p:nvPr>
            <p:ph idx="1"/>
          </p:nvPr>
        </p:nvSpPr>
        <p:spPr>
          <a:xfrm>
            <a:off x="431074" y="1371600"/>
            <a:ext cx="8386355" cy="5324535"/>
          </a:xfrm>
        </p:spPr>
        <p:txBody>
          <a:bodyPr>
            <a:spAutoFit/>
          </a:bodyPr>
          <a:lstStyle/>
          <a:p>
            <a:pPr marL="0" indent="0">
              <a:spcBef>
                <a:spcPts val="0"/>
              </a:spcBef>
              <a:buNone/>
            </a:pPr>
            <a:r>
              <a:rPr lang="en-US" sz="3200" b="1" dirty="0"/>
              <a:t>Jesus had a mind of submission</a:t>
            </a:r>
            <a:endParaRPr lang="en-US" sz="2800" b="1" dirty="0"/>
          </a:p>
          <a:p>
            <a:pPr>
              <a:spcBef>
                <a:spcPts val="0"/>
              </a:spcBef>
            </a:pPr>
            <a:r>
              <a:rPr lang="en-US" sz="2800" dirty="0"/>
              <a:t>Jesus “emptied Himself” (ASV) – verse 7</a:t>
            </a:r>
          </a:p>
          <a:p>
            <a:pPr lvl="1">
              <a:spcBef>
                <a:spcPts val="0"/>
              </a:spcBef>
            </a:pPr>
            <a:r>
              <a:rPr lang="en-US" sz="2800" dirty="0"/>
              <a:t>John 17:19-26 – “… I consecrate myself”</a:t>
            </a:r>
          </a:p>
          <a:p>
            <a:pPr>
              <a:spcBef>
                <a:spcPts val="0"/>
              </a:spcBef>
            </a:pPr>
            <a:r>
              <a:rPr lang="en-US" sz="2800" dirty="0"/>
              <a:t>Christians must also have a “your will be done” attitude</a:t>
            </a:r>
          </a:p>
          <a:p>
            <a:pPr lvl="1">
              <a:spcBef>
                <a:spcPts val="0"/>
              </a:spcBef>
            </a:pPr>
            <a:r>
              <a:rPr lang="en-US" sz="2800" dirty="0"/>
              <a:t>Matthew 26:36-42 – “not as I will, but as you will … your will be done”</a:t>
            </a:r>
          </a:p>
          <a:p>
            <a:pPr>
              <a:spcBef>
                <a:spcPts val="0"/>
              </a:spcBef>
            </a:pPr>
            <a:r>
              <a:rPr lang="en-US" sz="2800" dirty="0"/>
              <a:t>Jesus did not have a self-serving attitude – He fully yielded to the will of the Father</a:t>
            </a:r>
          </a:p>
          <a:p>
            <a:pPr lvl="1">
              <a:spcBef>
                <a:spcPts val="0"/>
              </a:spcBef>
            </a:pPr>
            <a:r>
              <a:rPr lang="en-US" sz="2800" dirty="0"/>
              <a:t>John 6:38-40 – “not to do my own will but the will of him who sent me … this is the will of my Father”</a:t>
            </a:r>
          </a:p>
        </p:txBody>
      </p:sp>
    </p:spTree>
    <p:extLst>
      <p:ext uri="{BB962C8B-B14F-4D97-AF65-F5344CB8AC3E}">
        <p14:creationId xmlns:p14="http://schemas.microsoft.com/office/powerpoint/2010/main" val="221867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EB1B0-206D-8486-5EDC-3BD02AD798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3A2BFF-5499-9EEC-B61B-C950B00FBE45}"/>
              </a:ext>
            </a:extLst>
          </p:cNvPr>
          <p:cNvSpPr>
            <a:spLocks noGrp="1"/>
          </p:cNvSpPr>
          <p:nvPr>
            <p:ph type="title"/>
          </p:nvPr>
        </p:nvSpPr>
        <p:spPr>
          <a:xfrm>
            <a:off x="1371600" y="594360"/>
            <a:ext cx="6589199" cy="707886"/>
          </a:xfrm>
        </p:spPr>
        <p:txBody>
          <a:bodyPr>
            <a:spAutoFit/>
          </a:bodyPr>
          <a:lstStyle/>
          <a:p>
            <a:r>
              <a:rPr lang="en-US" sz="4000" dirty="0">
                <a:solidFill>
                  <a:schemeClr val="tx1"/>
                </a:solidFill>
              </a:rPr>
              <a:t>“</a:t>
            </a:r>
            <a:r>
              <a:rPr lang="en-US" sz="4000" b="1" dirty="0">
                <a:solidFill>
                  <a:schemeClr val="tx1"/>
                </a:solidFill>
              </a:rPr>
              <a:t>Have This Mind In You</a:t>
            </a:r>
            <a:r>
              <a:rPr lang="en-US" sz="4000" dirty="0">
                <a:solidFill>
                  <a:schemeClr val="tx1"/>
                </a:solidFill>
              </a:rPr>
              <a:t>”</a:t>
            </a:r>
          </a:p>
        </p:txBody>
      </p:sp>
      <p:sp>
        <p:nvSpPr>
          <p:cNvPr id="3" name="Content Placeholder 2">
            <a:extLst>
              <a:ext uri="{FF2B5EF4-FFF2-40B4-BE49-F238E27FC236}">
                <a16:creationId xmlns:a16="http://schemas.microsoft.com/office/drawing/2014/main" id="{04F0F6B8-6DB5-085D-7CA4-A3C55BD87FC8}"/>
              </a:ext>
            </a:extLst>
          </p:cNvPr>
          <p:cNvSpPr>
            <a:spLocks noGrp="1"/>
          </p:cNvSpPr>
          <p:nvPr>
            <p:ph idx="1"/>
          </p:nvPr>
        </p:nvSpPr>
        <p:spPr>
          <a:xfrm>
            <a:off x="431074" y="1371600"/>
            <a:ext cx="8386355" cy="5472267"/>
          </a:xfrm>
        </p:spPr>
        <p:txBody>
          <a:bodyPr>
            <a:spAutoFit/>
          </a:bodyPr>
          <a:lstStyle/>
          <a:p>
            <a:pPr marL="0" indent="0">
              <a:lnSpc>
                <a:spcPct val="95000"/>
              </a:lnSpc>
              <a:spcBef>
                <a:spcPts val="0"/>
              </a:spcBef>
              <a:buNone/>
            </a:pPr>
            <a:r>
              <a:rPr lang="en-US" sz="3200" b="1" dirty="0"/>
              <a:t>Jesus had a mind of selflessness</a:t>
            </a:r>
            <a:endParaRPr lang="en-US" sz="2800" b="1" dirty="0"/>
          </a:p>
          <a:p>
            <a:pPr>
              <a:lnSpc>
                <a:spcPct val="95000"/>
              </a:lnSpc>
              <a:spcBef>
                <a:spcPts val="0"/>
              </a:spcBef>
            </a:pPr>
            <a:r>
              <a:rPr lang="en-US" sz="2800" dirty="0"/>
              <a:t>Jesus was self-abasing, not self-exalting</a:t>
            </a:r>
          </a:p>
          <a:p>
            <a:pPr>
              <a:lnSpc>
                <a:spcPct val="95000"/>
              </a:lnSpc>
              <a:spcBef>
                <a:spcPts val="0"/>
              </a:spcBef>
            </a:pPr>
            <a:r>
              <a:rPr lang="en-US" sz="2800" dirty="0"/>
              <a:t>He was not “full of himself” – but …</a:t>
            </a:r>
          </a:p>
          <a:p>
            <a:pPr lvl="1">
              <a:lnSpc>
                <a:spcPct val="95000"/>
              </a:lnSpc>
              <a:spcBef>
                <a:spcPts val="0"/>
              </a:spcBef>
            </a:pPr>
            <a:r>
              <a:rPr lang="en-US" sz="2800" dirty="0"/>
              <a:t>John 1:14 – “full of grace and truth”</a:t>
            </a:r>
          </a:p>
          <a:p>
            <a:pPr lvl="1">
              <a:lnSpc>
                <a:spcPct val="95000"/>
              </a:lnSpc>
              <a:spcBef>
                <a:spcPts val="0"/>
              </a:spcBef>
            </a:pPr>
            <a:r>
              <a:rPr lang="en-US" sz="2800" dirty="0"/>
              <a:t>Colossians 2:9 – “… the whole fullness of deity dwells …”</a:t>
            </a:r>
          </a:p>
          <a:p>
            <a:pPr lvl="1">
              <a:lnSpc>
                <a:spcPct val="95000"/>
              </a:lnSpc>
              <a:spcBef>
                <a:spcPts val="0"/>
              </a:spcBef>
            </a:pPr>
            <a:r>
              <a:rPr lang="en-US" sz="2800" dirty="0"/>
              <a:t>cf. Philippians 2:7 – “… made himself nothing”</a:t>
            </a:r>
          </a:p>
          <a:p>
            <a:pPr>
              <a:lnSpc>
                <a:spcPct val="95000"/>
              </a:lnSpc>
              <a:spcBef>
                <a:spcPts val="0"/>
              </a:spcBef>
            </a:pPr>
            <a:r>
              <a:rPr lang="en-US" sz="2800" dirty="0"/>
              <a:t>Jesus temporarily gave up the glories of heaven so that all who are obedient could share in eternal glory (see our text again)</a:t>
            </a:r>
          </a:p>
          <a:p>
            <a:pPr>
              <a:lnSpc>
                <a:spcPct val="95000"/>
              </a:lnSpc>
              <a:spcBef>
                <a:spcPts val="0"/>
              </a:spcBef>
            </a:pPr>
            <a:r>
              <a:rPr lang="en-US" sz="2800" dirty="0"/>
              <a:t>What are we giving up to be certain that we will share in the eternal glory of Heaven?</a:t>
            </a:r>
          </a:p>
        </p:txBody>
      </p:sp>
    </p:spTree>
    <p:extLst>
      <p:ext uri="{BB962C8B-B14F-4D97-AF65-F5344CB8AC3E}">
        <p14:creationId xmlns:p14="http://schemas.microsoft.com/office/powerpoint/2010/main" val="1631343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F22A4-8557-B799-B660-7C1233DDED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0EBA41-3AD2-E199-D8F6-F65E07AB2E31}"/>
              </a:ext>
            </a:extLst>
          </p:cNvPr>
          <p:cNvSpPr>
            <a:spLocks noGrp="1"/>
          </p:cNvSpPr>
          <p:nvPr>
            <p:ph type="title"/>
          </p:nvPr>
        </p:nvSpPr>
        <p:spPr>
          <a:xfrm>
            <a:off x="1371600" y="594360"/>
            <a:ext cx="6589199" cy="707886"/>
          </a:xfrm>
        </p:spPr>
        <p:txBody>
          <a:bodyPr>
            <a:spAutoFit/>
          </a:bodyPr>
          <a:lstStyle/>
          <a:p>
            <a:r>
              <a:rPr lang="en-US" sz="4000" dirty="0">
                <a:solidFill>
                  <a:schemeClr val="tx1"/>
                </a:solidFill>
              </a:rPr>
              <a:t>“</a:t>
            </a:r>
            <a:r>
              <a:rPr lang="en-US" sz="4000" b="1" dirty="0">
                <a:solidFill>
                  <a:schemeClr val="tx1"/>
                </a:solidFill>
              </a:rPr>
              <a:t>Have This Mind In You</a:t>
            </a:r>
            <a:r>
              <a:rPr lang="en-US" sz="4000" dirty="0">
                <a:solidFill>
                  <a:schemeClr val="tx1"/>
                </a:solidFill>
              </a:rPr>
              <a:t>”</a:t>
            </a:r>
          </a:p>
        </p:txBody>
      </p:sp>
      <p:sp>
        <p:nvSpPr>
          <p:cNvPr id="3" name="Content Placeholder 2">
            <a:extLst>
              <a:ext uri="{FF2B5EF4-FFF2-40B4-BE49-F238E27FC236}">
                <a16:creationId xmlns:a16="http://schemas.microsoft.com/office/drawing/2014/main" id="{F8DD352B-AD45-922D-D7D2-3ABC24B288AE}"/>
              </a:ext>
            </a:extLst>
          </p:cNvPr>
          <p:cNvSpPr>
            <a:spLocks noGrp="1"/>
          </p:cNvSpPr>
          <p:nvPr>
            <p:ph idx="1"/>
          </p:nvPr>
        </p:nvSpPr>
        <p:spPr>
          <a:xfrm>
            <a:off x="431074" y="1371600"/>
            <a:ext cx="8386355" cy="5576911"/>
          </a:xfrm>
        </p:spPr>
        <p:txBody>
          <a:bodyPr>
            <a:spAutoFit/>
          </a:bodyPr>
          <a:lstStyle/>
          <a:p>
            <a:pPr marL="0" indent="0">
              <a:lnSpc>
                <a:spcPct val="90000"/>
              </a:lnSpc>
              <a:spcBef>
                <a:spcPts val="0"/>
              </a:spcBef>
              <a:buNone/>
            </a:pPr>
            <a:r>
              <a:rPr lang="en-US" sz="3200" b="1" dirty="0"/>
              <a:t>Jesus had a mind of servitude</a:t>
            </a:r>
            <a:endParaRPr lang="en-US" sz="2800" b="1" dirty="0"/>
          </a:p>
          <a:p>
            <a:pPr>
              <a:lnSpc>
                <a:spcPct val="90000"/>
              </a:lnSpc>
              <a:spcBef>
                <a:spcPts val="0"/>
              </a:spcBef>
            </a:pPr>
            <a:r>
              <a:rPr lang="en-US" sz="2800" dirty="0"/>
              <a:t>Jesus’ life was a life of service – He had a servant’s heart</a:t>
            </a:r>
          </a:p>
          <a:p>
            <a:pPr lvl="1">
              <a:lnSpc>
                <a:spcPct val="90000"/>
              </a:lnSpc>
              <a:spcBef>
                <a:spcPts val="0"/>
              </a:spcBef>
            </a:pPr>
            <a:r>
              <a:rPr lang="en-US" sz="2800" dirty="0"/>
              <a:t>John 13:4-14 – “I have given you an example”</a:t>
            </a:r>
          </a:p>
          <a:p>
            <a:pPr>
              <a:lnSpc>
                <a:spcPct val="90000"/>
              </a:lnSpc>
              <a:spcBef>
                <a:spcPts val="0"/>
              </a:spcBef>
            </a:pPr>
            <a:r>
              <a:rPr lang="en-US" sz="2800" dirty="0"/>
              <a:t>This must be our mindset also</a:t>
            </a:r>
          </a:p>
          <a:p>
            <a:pPr lvl="1">
              <a:lnSpc>
                <a:spcPct val="90000"/>
              </a:lnSpc>
              <a:spcBef>
                <a:spcPts val="0"/>
              </a:spcBef>
            </a:pPr>
            <a:r>
              <a:rPr lang="en-US" sz="2800" dirty="0"/>
              <a:t>Mark 10:43-45 – “… must be your servant”</a:t>
            </a:r>
          </a:p>
          <a:p>
            <a:pPr>
              <a:lnSpc>
                <a:spcPct val="90000"/>
              </a:lnSpc>
              <a:spcBef>
                <a:spcPts val="0"/>
              </a:spcBef>
            </a:pPr>
            <a:r>
              <a:rPr lang="en-US" sz="2800" dirty="0"/>
              <a:t>We must deny self and be willing to suffer</a:t>
            </a:r>
          </a:p>
          <a:p>
            <a:pPr lvl="1">
              <a:lnSpc>
                <a:spcPct val="90000"/>
              </a:lnSpc>
              <a:spcBef>
                <a:spcPts val="0"/>
              </a:spcBef>
            </a:pPr>
            <a:r>
              <a:rPr lang="en-US" sz="2800" dirty="0"/>
              <a:t>Matthew 16:24 – “let him deny himself …”</a:t>
            </a:r>
          </a:p>
          <a:p>
            <a:pPr>
              <a:lnSpc>
                <a:spcPct val="90000"/>
              </a:lnSpc>
              <a:spcBef>
                <a:spcPts val="0"/>
              </a:spcBef>
            </a:pPr>
            <a:r>
              <a:rPr lang="en-US" sz="2800" dirty="0"/>
              <a:t>Jesus’ focus was on the spirit instead of the flesh; on the spiritual instead of the physical; on the heavenly instead of the earthly</a:t>
            </a:r>
          </a:p>
          <a:p>
            <a:pPr lvl="1">
              <a:lnSpc>
                <a:spcPct val="90000"/>
              </a:lnSpc>
              <a:spcBef>
                <a:spcPts val="0"/>
              </a:spcBef>
            </a:pPr>
            <a:r>
              <a:rPr lang="en-US" sz="2800" dirty="0"/>
              <a:t>Colossians 3:1-10 – “seek the things that are above”</a:t>
            </a:r>
          </a:p>
        </p:txBody>
      </p:sp>
    </p:spTree>
    <p:extLst>
      <p:ext uri="{BB962C8B-B14F-4D97-AF65-F5344CB8AC3E}">
        <p14:creationId xmlns:p14="http://schemas.microsoft.com/office/powerpoint/2010/main" val="522533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199" y="1371600"/>
            <a:ext cx="8261797" cy="4031873"/>
          </a:xfrm>
        </p:spPr>
        <p:txBody>
          <a:bodyPr wrap="square">
            <a:spAutoFit/>
          </a:bodyPr>
          <a:lstStyle/>
          <a:p>
            <a:pPr marL="0" indent="0">
              <a:spcBef>
                <a:spcPts val="0"/>
              </a:spcBef>
              <a:spcAft>
                <a:spcPts val="0"/>
              </a:spcAft>
              <a:buClr>
                <a:schemeClr val="tx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marL="457200" lvl="1" indent="0">
              <a:spcBef>
                <a:spcPts val="0"/>
              </a:spcBef>
              <a:spcAft>
                <a:spcPts val="0"/>
              </a:spcAft>
              <a:buClr>
                <a:schemeClr val="tx1"/>
              </a:buClr>
              <a:buSzPct val="100000"/>
              <a:buNone/>
            </a:pPr>
            <a:endParaRPr lang="en-US" sz="3200" dirty="0">
              <a:solidFill>
                <a:schemeClr val="tx1"/>
              </a:solidFill>
              <a:cs typeface="Arial" panose="020B0604020202020204" pitchFamily="34" charset="0"/>
            </a:endParaRPr>
          </a:p>
          <a:p>
            <a:pPr marL="0" indent="0">
              <a:spcBef>
                <a:spcPts val="0"/>
              </a:spcBef>
              <a:spcAft>
                <a:spcPts val="0"/>
              </a:spcAft>
              <a:buClr>
                <a:schemeClr val="tx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endParaRPr lang="en-US" sz="3400" dirty="0">
              <a:solidFill>
                <a:schemeClr val="tx1"/>
              </a:solidFill>
              <a:cs typeface="Arial" panose="020B0604020202020204" pitchFamily="34" charset="0"/>
            </a:endParaRP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1371600" y="594360"/>
            <a:ext cx="6897189" cy="707886"/>
          </a:xfrm>
        </p:spPr>
        <p:txBody>
          <a:bodyPr wrap="square">
            <a:spAutoFit/>
          </a:bodyPr>
          <a:lstStyle/>
          <a:p>
            <a:pPr algn="l"/>
            <a:r>
              <a:rPr lang="en-US" sz="4000" dirty="0">
                <a:solidFill>
                  <a:schemeClr val="tx1"/>
                </a:solidFill>
              </a:rPr>
              <a:t>“</a:t>
            </a:r>
            <a:r>
              <a:rPr lang="en-US" sz="4000" b="1" dirty="0">
                <a:solidFill>
                  <a:schemeClr val="tx1"/>
                </a:solidFill>
              </a:rPr>
              <a:t>Have This Mind In You</a:t>
            </a:r>
            <a:r>
              <a:rPr lang="en-US" sz="4000" dirty="0">
                <a:solidFill>
                  <a:schemeClr val="tx1"/>
                </a:solidFill>
              </a:rPr>
              <a:t>”</a:t>
            </a:r>
            <a:endParaRPr lang="en-US" sz="4000" b="1" cap="none" dirty="0">
              <a:solidFill>
                <a:schemeClr val="tx1"/>
              </a:solidFill>
            </a:endParaRP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133008" cy="3933384"/>
          </a:xfrm>
        </p:spPr>
        <p:txBody>
          <a:bodyPr wrap="square">
            <a:spAutoFit/>
          </a:bodyPr>
          <a:lstStyle/>
          <a:p>
            <a:pPr marL="0" indent="0">
              <a:spcBef>
                <a:spcPts val="0"/>
              </a:spcBef>
              <a:buClr>
                <a:schemeClr val="tx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endParaRPr lang="en-US" sz="3400" dirty="0">
              <a:solidFill>
                <a:schemeClr val="tx1"/>
              </a:solidFill>
              <a:cs typeface="Arial" panose="020B0604020202020204" pitchFamily="34" charset="0"/>
            </a:endParaRPr>
          </a:p>
          <a:p>
            <a:pPr marL="0" indent="0">
              <a:spcBef>
                <a:spcPts val="0"/>
              </a:spcBef>
              <a:buClr>
                <a:schemeClr val="tx1"/>
              </a:buClr>
              <a:buSzPct val="100000"/>
              <a:buNone/>
            </a:pPr>
            <a:endParaRPr lang="en-US" sz="3200" b="1" dirty="0">
              <a:solidFill>
                <a:schemeClr val="tx1"/>
              </a:solidFill>
              <a:cs typeface="Arial" panose="020B0604020202020204" pitchFamily="34" charset="0"/>
            </a:endParaRPr>
          </a:p>
          <a:p>
            <a:pPr marL="0" indent="0">
              <a:spcBef>
                <a:spcPts val="0"/>
              </a:spcBef>
              <a:buClr>
                <a:schemeClr val="tx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8005860E-CBE6-9B6E-AACD-783864766FAC}"/>
              </a:ext>
            </a:extLst>
          </p:cNvPr>
          <p:cNvSpPr>
            <a:spLocks noGrp="1"/>
          </p:cNvSpPr>
          <p:nvPr>
            <p:ph type="title"/>
          </p:nvPr>
        </p:nvSpPr>
        <p:spPr>
          <a:xfrm>
            <a:off x="1371600" y="594360"/>
            <a:ext cx="6936377" cy="707886"/>
          </a:xfrm>
        </p:spPr>
        <p:txBody>
          <a:bodyPr wrap="square">
            <a:spAutoFit/>
          </a:bodyPr>
          <a:lstStyle/>
          <a:p>
            <a:pPr algn="l"/>
            <a:r>
              <a:rPr lang="en-US" sz="4000" dirty="0">
                <a:solidFill>
                  <a:schemeClr val="tx1"/>
                </a:solidFill>
              </a:rPr>
              <a:t>“</a:t>
            </a:r>
            <a:r>
              <a:rPr lang="en-US" sz="4000" b="1" dirty="0">
                <a:solidFill>
                  <a:schemeClr val="tx1"/>
                </a:solidFill>
              </a:rPr>
              <a:t>Have This Mind In You</a:t>
            </a:r>
            <a:r>
              <a:rPr lang="en-US" sz="4000" dirty="0">
                <a:solidFill>
                  <a:schemeClr val="tx1"/>
                </a:solidFill>
              </a:rPr>
              <a:t>”</a:t>
            </a:r>
            <a:endParaRPr lang="en-US" sz="4000" b="1" cap="none"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
                <a:schemeClr val="tx1"/>
              </a:buClr>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marL="457200" lvl="1" indent="0">
              <a:lnSpc>
                <a:spcPct val="100000"/>
              </a:lnSpc>
              <a:spcBef>
                <a:spcPts val="0"/>
              </a:spcBef>
              <a:buClr>
                <a:schemeClr val="tx1"/>
              </a:buClr>
              <a:buSzPct val="100000"/>
              <a:buNone/>
            </a:pPr>
            <a:endParaRPr lang="en-US" sz="3200" dirty="0">
              <a:solidFill>
                <a:schemeClr val="tx1"/>
              </a:solidFill>
              <a:cs typeface="Arial" panose="020B0604020202020204" pitchFamily="34" charset="0"/>
            </a:endParaRPr>
          </a:p>
          <a:p>
            <a:pPr marL="0" indent="0">
              <a:lnSpc>
                <a:spcPct val="100000"/>
              </a:lnSpc>
              <a:spcBef>
                <a:spcPts val="0"/>
              </a:spcBef>
              <a:buClr>
                <a:schemeClr val="tx1"/>
              </a:buClr>
              <a:buSzPct val="100000"/>
              <a:buNone/>
            </a:pPr>
            <a:r>
              <a:rPr lang="en-US" sz="3200" b="1" dirty="0">
                <a:solidFill>
                  <a:schemeClr val="tx1"/>
                </a:solidFill>
                <a:cs typeface="Arial" panose="020B0604020202020204" pitchFamily="34" charset="0"/>
              </a:rPr>
              <a:t>Remain faithful</a:t>
            </a:r>
          </a:p>
          <a:p>
            <a:pPr lvl="1">
              <a:spcBef>
                <a:spcPts val="0"/>
              </a:spcBef>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113E9C60-DCF6-403F-C754-FC2389FB109C}"/>
              </a:ext>
            </a:extLst>
          </p:cNvPr>
          <p:cNvSpPr>
            <a:spLocks noGrp="1"/>
          </p:cNvSpPr>
          <p:nvPr>
            <p:ph type="title"/>
          </p:nvPr>
        </p:nvSpPr>
        <p:spPr>
          <a:xfrm>
            <a:off x="1371600" y="594360"/>
            <a:ext cx="6897189" cy="707886"/>
          </a:xfrm>
        </p:spPr>
        <p:txBody>
          <a:bodyPr wrap="square">
            <a:spAutoFit/>
          </a:bodyPr>
          <a:lstStyle/>
          <a:p>
            <a:pPr algn="l"/>
            <a:r>
              <a:rPr lang="en-US" sz="4000" dirty="0">
                <a:solidFill>
                  <a:schemeClr val="tx1"/>
                </a:solidFill>
              </a:rPr>
              <a:t>“</a:t>
            </a:r>
            <a:r>
              <a:rPr lang="en-US" sz="4000" b="1" dirty="0">
                <a:solidFill>
                  <a:schemeClr val="tx1"/>
                </a:solidFill>
              </a:rPr>
              <a:t>Have This Mind In You</a:t>
            </a:r>
            <a:r>
              <a:rPr lang="en-US" sz="4000" dirty="0">
                <a:solidFill>
                  <a:schemeClr val="tx1"/>
                </a:solidFill>
              </a:rPr>
              <a:t>”</a:t>
            </a:r>
            <a:endParaRPr lang="en-US" sz="4000" b="1" cap="none" dirty="0">
              <a:solidFill>
                <a:schemeClr val="tx1"/>
              </a:solidFill>
            </a:endParaRP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422</TotalTime>
  <Words>3195</Words>
  <Application>Microsoft Office PowerPoint</Application>
  <PresentationFormat>On-screen Show (4:3)</PresentationFormat>
  <Paragraphs>138</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Century Gothic</vt:lpstr>
      <vt:lpstr>Wingdings 3</vt:lpstr>
      <vt:lpstr>Wisp</vt:lpstr>
      <vt:lpstr>“Have This Mind In You”</vt:lpstr>
      <vt:lpstr>“Have This Mind In You”</vt:lpstr>
      <vt:lpstr>“Have This Mind In You”</vt:lpstr>
      <vt:lpstr>“Have This Mind In You”</vt:lpstr>
      <vt:lpstr>“Have This Mind In You”</vt:lpstr>
      <vt:lpstr>“Have This Mind In You”</vt:lpstr>
      <vt:lpstr>“Have This Mind In You”</vt:lpstr>
      <vt:lpstr>“Have This Mind In You”</vt:lpstr>
      <vt:lpstr>“Have This Mind In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Lidh</dc:creator>
  <cp:lastModifiedBy>Richard Lidh</cp:lastModifiedBy>
  <cp:revision>8</cp:revision>
  <cp:lastPrinted>2025-03-29T16:52:07Z</cp:lastPrinted>
  <dcterms:created xsi:type="dcterms:W3CDTF">2025-03-28T20:39:57Z</dcterms:created>
  <dcterms:modified xsi:type="dcterms:W3CDTF">2025-04-19T20:37:14Z</dcterms:modified>
</cp:coreProperties>
</file>